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378905-8C89-44C7-8EBD-B5A344C0D9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F583A1-1644-4B82-B96C-249378FDE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TMDL Implementation:</a:t>
            </a:r>
            <a:br>
              <a:rPr lang="en-US" dirty="0" smtClean="0"/>
            </a:br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 Metro Water Alliance</a:t>
            </a:r>
          </a:p>
          <a:p>
            <a:r>
              <a:rPr lang="en-US" i="1" dirty="0"/>
              <a:t>A Path to Clean Water – Understanding TMDLs and Watershed Planning</a:t>
            </a:r>
            <a:endParaRPr lang="en-US" dirty="0"/>
          </a:p>
          <a:p>
            <a:r>
              <a:rPr lang="en-US" dirty="0"/>
              <a:t>September 21, 2011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399" y="5548893"/>
            <a:ext cx="2003611" cy="86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368" y="5551852"/>
            <a:ext cx="325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Diane Spector</a:t>
            </a:r>
          </a:p>
          <a:p>
            <a:r>
              <a:rPr lang="en-US" dirty="0" smtClean="0"/>
              <a:t>Wenck Associates,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9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4" y="8138"/>
            <a:ext cx="9126245" cy="689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1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Grant Funds</a:t>
            </a:r>
          </a:p>
          <a:p>
            <a:pPr lvl="1"/>
            <a:r>
              <a:rPr lang="en-US" dirty="0" smtClean="0"/>
              <a:t>Clean Water Fund (BWSR)</a:t>
            </a:r>
          </a:p>
          <a:p>
            <a:pPr lvl="1"/>
            <a:r>
              <a:rPr lang="en-US" dirty="0" smtClean="0"/>
              <a:t>Section 319 (MPCA)</a:t>
            </a:r>
          </a:p>
          <a:p>
            <a:pPr lvl="1"/>
            <a:r>
              <a:rPr lang="en-US" dirty="0"/>
              <a:t>Total Maximum Daily Load </a:t>
            </a:r>
            <a:r>
              <a:rPr lang="en-US" dirty="0" smtClean="0"/>
              <a:t>Grants (Public Facilities Authority) 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Storm Drainage Districts</a:t>
            </a:r>
          </a:p>
          <a:p>
            <a:r>
              <a:rPr lang="en-US" dirty="0" smtClean="0"/>
              <a:t>Storm Water Utilities</a:t>
            </a:r>
          </a:p>
          <a:p>
            <a:r>
              <a:rPr lang="en-US" dirty="0" smtClean="0"/>
              <a:t>Special Assessments</a:t>
            </a:r>
          </a:p>
          <a:p>
            <a:r>
              <a:rPr lang="en-US" dirty="0" smtClean="0"/>
              <a:t>County </a:t>
            </a:r>
            <a:r>
              <a:rPr lang="en-US" dirty="0"/>
              <a:t>T</a:t>
            </a:r>
            <a:r>
              <a:rPr lang="en-US" dirty="0" smtClean="0"/>
              <a:t>ax Levy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8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Management</a:t>
            </a:r>
            <a:endParaRPr lang="en-US" dirty="0"/>
          </a:p>
        </p:txBody>
      </p:sp>
      <p:grpSp>
        <p:nvGrpSpPr>
          <p:cNvPr id="6" name="Diagram 2"/>
          <p:cNvGrpSpPr>
            <a:grpSpLocks/>
          </p:cNvGrpSpPr>
          <p:nvPr/>
        </p:nvGrpSpPr>
        <p:grpSpPr bwMode="auto">
          <a:xfrm>
            <a:off x="1295400" y="1539875"/>
            <a:ext cx="6934200" cy="5318125"/>
            <a:chOff x="1644" y="1194"/>
            <a:chExt cx="2598" cy="2387"/>
          </a:xfrm>
        </p:grpSpPr>
        <p:sp>
          <p:nvSpPr>
            <p:cNvPr id="7" name="_s7172"/>
            <p:cNvSpPr>
              <a:spLocks noChangeArrowheads="1" noTextEdit="1"/>
            </p:cNvSpPr>
            <p:nvPr/>
          </p:nvSpPr>
          <p:spPr bwMode="auto">
            <a:xfrm>
              <a:off x="2334" y="1373"/>
              <a:ext cx="1218" cy="121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7173"/>
            <p:cNvSpPr>
              <a:spLocks noChangeArrowheads="1" noTextEdit="1"/>
            </p:cNvSpPr>
            <p:nvPr/>
          </p:nvSpPr>
          <p:spPr bwMode="auto">
            <a:xfrm rot="4320000">
              <a:off x="2720" y="1654"/>
              <a:ext cx="1218" cy="121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_s7174"/>
            <p:cNvSpPr>
              <a:spLocks noChangeArrowheads="1" noTextEdit="1"/>
            </p:cNvSpPr>
            <p:nvPr/>
          </p:nvSpPr>
          <p:spPr bwMode="auto">
            <a:xfrm rot="8640000">
              <a:off x="2572" y="2107"/>
              <a:ext cx="1218" cy="121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7175"/>
            <p:cNvSpPr>
              <a:spLocks noChangeArrowheads="1" noTextEdit="1"/>
            </p:cNvSpPr>
            <p:nvPr/>
          </p:nvSpPr>
          <p:spPr bwMode="auto">
            <a:xfrm rot="12960000">
              <a:off x="2096" y="2107"/>
              <a:ext cx="1218" cy="121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_s7176"/>
            <p:cNvSpPr>
              <a:spLocks noChangeArrowheads="1" noTextEdit="1"/>
            </p:cNvSpPr>
            <p:nvPr/>
          </p:nvSpPr>
          <p:spPr bwMode="auto">
            <a:xfrm rot="17280000">
              <a:off x="1948" y="1654"/>
              <a:ext cx="1218" cy="121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7177"/>
            <p:cNvSpPr>
              <a:spLocks noChangeArrowheads="1"/>
            </p:cNvSpPr>
            <p:nvPr/>
          </p:nvSpPr>
          <p:spPr bwMode="auto">
            <a:xfrm>
              <a:off x="3256" y="1424"/>
              <a:ext cx="4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Design Strategy</a:t>
              </a:r>
            </a:p>
          </p:txBody>
        </p:sp>
        <p:sp>
          <p:nvSpPr>
            <p:cNvPr id="13" name="_s7178"/>
            <p:cNvSpPr>
              <a:spLocks noChangeArrowheads="1"/>
            </p:cNvSpPr>
            <p:nvPr/>
          </p:nvSpPr>
          <p:spPr bwMode="auto">
            <a:xfrm>
              <a:off x="3588" y="2446"/>
              <a:ext cx="4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Implement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7179"/>
            <p:cNvSpPr>
              <a:spLocks noChangeArrowheads="1"/>
            </p:cNvSpPr>
            <p:nvPr/>
          </p:nvSpPr>
          <p:spPr bwMode="auto">
            <a:xfrm>
              <a:off x="2719" y="3077"/>
              <a:ext cx="4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Monitor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_s7180"/>
            <p:cNvSpPr>
              <a:spLocks noChangeArrowheads="1"/>
            </p:cNvSpPr>
            <p:nvPr/>
          </p:nvSpPr>
          <p:spPr bwMode="auto">
            <a:xfrm>
              <a:off x="1850" y="2446"/>
              <a:ext cx="4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Evaluate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_s7181"/>
            <p:cNvSpPr>
              <a:spLocks noChangeArrowheads="1"/>
            </p:cNvSpPr>
            <p:nvPr/>
          </p:nvSpPr>
          <p:spPr bwMode="auto">
            <a:xfrm>
              <a:off x="2182" y="1424"/>
              <a:ext cx="4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Assess Progress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94" y="2079"/>
              <a:ext cx="1299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678" tIns="81839" rIns="163678" bIns="8183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31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066800"/>
            <a:ext cx="3790950" cy="505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718049"/>
            <a:ext cx="2156011" cy="9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1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implementation requirements?</a:t>
            </a:r>
          </a:p>
          <a:p>
            <a:r>
              <a:rPr lang="en-US" dirty="0" smtClean="0"/>
              <a:t>Incorporating implementation plans into watershed and local water management</a:t>
            </a:r>
          </a:p>
          <a:p>
            <a:r>
              <a:rPr lang="en-US" dirty="0" smtClean="0"/>
              <a:t>Paying for implementation activities</a:t>
            </a:r>
          </a:p>
          <a:p>
            <a:r>
              <a:rPr lang="en-US" dirty="0" smtClean="0"/>
              <a:t>Adaptive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TMDL must have an associated TMDL Implementation Plan approved by MPCA</a:t>
            </a:r>
          </a:p>
          <a:p>
            <a:r>
              <a:rPr lang="en-US" dirty="0" smtClean="0"/>
              <a:t>The TMDL is one-time; the IP is a “living document”</a:t>
            </a:r>
          </a:p>
          <a:p>
            <a:r>
              <a:rPr lang="en-US" dirty="0" smtClean="0"/>
              <a:t>The IP identifies specific policies, activities, projects, and programs; costs; timelines;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0135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05400" cy="4625609"/>
          </a:xfrm>
        </p:spPr>
        <p:txBody>
          <a:bodyPr/>
          <a:lstStyle/>
          <a:p>
            <a:r>
              <a:rPr lang="en-US" dirty="0" smtClean="0"/>
              <a:t>Clean Water Act: carrot, not stick</a:t>
            </a:r>
          </a:p>
          <a:p>
            <a:r>
              <a:rPr lang="en-US" dirty="0" smtClean="0"/>
              <a:t>No specific timeline requirements: “adequate progress”</a:t>
            </a:r>
          </a:p>
          <a:p>
            <a:r>
              <a:rPr lang="en-US" dirty="0" smtClean="0"/>
              <a:t>MS4s have 18 months to incorporate implementation into </a:t>
            </a:r>
            <a:r>
              <a:rPr lang="en-US" dirty="0"/>
              <a:t>their SWPPPs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261" y="2514600"/>
            <a:ext cx="343436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787"/>
            <a:ext cx="8229600" cy="48542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One-time or periodic </a:t>
            </a:r>
          </a:p>
          <a:p>
            <a:pPr lvl="1"/>
            <a:r>
              <a:rPr lang="en-US" dirty="0" smtClean="0"/>
              <a:t>Capital projects</a:t>
            </a:r>
          </a:p>
          <a:p>
            <a:pPr lvl="1"/>
            <a:r>
              <a:rPr lang="en-US" dirty="0" smtClean="0"/>
              <a:t>Maintenance projects</a:t>
            </a:r>
          </a:p>
          <a:p>
            <a:pPr lvl="1"/>
            <a:r>
              <a:rPr lang="en-US" dirty="0" smtClean="0"/>
              <a:t>Regulatory revisions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Ongoing </a:t>
            </a:r>
          </a:p>
          <a:p>
            <a:pPr lvl="1"/>
            <a:r>
              <a:rPr lang="en-US" dirty="0" smtClean="0"/>
              <a:t>Public projects</a:t>
            </a:r>
            <a:endParaRPr lang="en-US" dirty="0"/>
          </a:p>
          <a:p>
            <a:pPr lvl="1"/>
            <a:r>
              <a:rPr lang="en-US" dirty="0" smtClean="0"/>
              <a:t>Maintenance</a:t>
            </a:r>
            <a:endParaRPr lang="en-US" dirty="0"/>
          </a:p>
          <a:p>
            <a:pPr lvl="1"/>
            <a:r>
              <a:rPr lang="en-US" dirty="0" smtClean="0"/>
              <a:t>Education and outreach programs</a:t>
            </a:r>
          </a:p>
          <a:p>
            <a:pPr lvl="1"/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Land use planning &amp; development</a:t>
            </a:r>
          </a:p>
          <a:p>
            <a:pPr lvl="1"/>
            <a:r>
              <a:rPr lang="en-US" dirty="0" smtClean="0"/>
              <a:t>Retrofit BMPs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30" b="9223"/>
          <a:stretch/>
        </p:blipFill>
        <p:spPr bwMode="auto">
          <a:xfrm>
            <a:off x="6951955" y="1142998"/>
            <a:ext cx="2175769" cy="3204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T:\0002\Photos 7014-11\IMG_61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6" t="28556" r="14951" b="14066"/>
          <a:stretch/>
        </p:blipFill>
        <p:spPr bwMode="auto">
          <a:xfrm>
            <a:off x="4419601" y="2908665"/>
            <a:ext cx="3200400" cy="19163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:\1240 Shingle Cr\Shingle Creek WMC\Photos\Citizen Participation\Citizen Monitoring Pic#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504" y="4200617"/>
            <a:ext cx="1878496" cy="2657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6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Bald Eagle Lake</a:t>
            </a:r>
            <a:br>
              <a:rPr lang="en-US" dirty="0" smtClean="0"/>
            </a:br>
            <a:r>
              <a:rPr lang="en-US" dirty="0" smtClean="0"/>
              <a:t>Implementation Plan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5446516"/>
              </p:ext>
            </p:extLst>
          </p:nvPr>
        </p:nvGraphicFramePr>
        <p:xfrm>
          <a:off x="0" y="1447797"/>
          <a:ext cx="9144000" cy="5351322"/>
        </p:xfrm>
        <a:graphic>
          <a:graphicData uri="http://schemas.openxmlformats.org/drawingml/2006/table">
            <a:tbl>
              <a:tblPr firstRow="1" firstCol="1" bandRow="1"/>
              <a:tblGrid>
                <a:gridCol w="3001162"/>
                <a:gridCol w="1744675"/>
                <a:gridCol w="1135795"/>
                <a:gridCol w="1723056"/>
                <a:gridCol w="1539312"/>
              </a:tblGrid>
              <a:tr h="737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Implementation Action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Responsible Party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Schedule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Estimated Cost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Estimated Phosphorus Removal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Coordination of Efforts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RCWD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Annual Report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RCWD, MS4s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Every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$1,000 annually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Rules and 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RCWD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Maximize Reduction Through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RCWD, cities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Promote Better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Site Design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RCWD, cities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Public 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RCWD, cities, property owners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$2,500 annually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Cost Share Assistance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RCWD, cities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Current budget - $365,000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Monitoring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RCWD, county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$20,000 annually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Times New Roman"/>
                          <a:ea typeface="Times New Roman"/>
                        </a:rPr>
                        <a:t>Watershed-External Load Reductions</a:t>
                      </a:r>
                      <a:endParaRPr lang="en-US" sz="1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Publicly Owned and Institutional Properties BMPs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Cities, counties property owners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0-20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$2,500 - $25,000 each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Residential Rain Gardens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Property owners, RCWD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0-20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$200 to $2,000 each; $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75,600 - $189,000 to treat 15% of annual runoff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41 pounds/year when 15% annual runoff is treated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Street and Highway Projects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Cities, counties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0-20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52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Bald Eagle Lake</a:t>
            </a:r>
            <a:br>
              <a:rPr lang="en-US" dirty="0"/>
            </a:br>
            <a:r>
              <a:rPr lang="en-US" dirty="0"/>
              <a:t>Implementation Plan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715572"/>
              </p:ext>
            </p:extLst>
          </p:nvPr>
        </p:nvGraphicFramePr>
        <p:xfrm>
          <a:off x="28852" y="1463040"/>
          <a:ext cx="9067800" cy="5314648"/>
        </p:xfrm>
        <a:graphic>
          <a:graphicData uri="http://schemas.openxmlformats.org/drawingml/2006/table">
            <a:tbl>
              <a:tblPr firstRow="1" firstCol="1" bandRow="1"/>
              <a:tblGrid>
                <a:gridCol w="2535315"/>
                <a:gridCol w="1676400"/>
                <a:gridCol w="990600"/>
                <a:gridCol w="1960485"/>
                <a:gridCol w="1905000"/>
              </a:tblGrid>
              <a:tr h="381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Implementation Action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Responsible Party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Schedule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Estimated Cost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Estimated Phosphorus Removal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Golf Course Management Plans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Golf course owners and managers, RCWD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5-10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$20,000 each,  $60,000 total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Goal is zero discharge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Improve Agricultural Management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SWCDs, property owners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0-10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Complete Fish Lake TMDL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MPCA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0-5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$25,000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Load reductions to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achieve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the state standard of 40 µg/L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Protect High Value Wetlands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RCWD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Monitor Outlet Wetlands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RCWD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0-10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$35,000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CD 11 Channel Stabilization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Cities, RCWD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0-5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$15,000 to $55,000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Storm Sewer In-line Treatment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City of White Bear Lake, town of White Bear Lake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0-10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$10,000 to $15,000 each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White Bear Lake Commercial Area BMPs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City of White Bear Lake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0-5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$35,000 for assessment, $5-25,000 each for BMPs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17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lbs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/year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for sweeping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5-10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lbs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 per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site for BMPs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Pipe Outfalls In-line Treatment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Cities, RCWD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5-10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$31,200 each + $3,000 O&amp;M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&lt;1 pound/year per device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Highway 61 Linear BMPs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Mn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/DOT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10+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Stillwater Street Reconstruction BMPs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White Bear Township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0-5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$486,000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28 pounds/year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Regional Park Boat Landing BMP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Ramsey County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0-10 years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$19,800 + $1,800 O &amp; M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&lt;1 pound/year</a:t>
                      </a:r>
                    </a:p>
                  </a:txBody>
                  <a:tcPr marL="51692" marR="51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High School Parking Lot Runoff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School District, RCWD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0-5 years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14 pounds/year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Shoreline Restoration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Property owners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0-20 years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$500,000 - $835,500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Internal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Load–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Alum Treatment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RCWD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0-5 years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$870,000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1,800 pounds/year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Aquatic Vegetation Management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Lake Association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5-10 years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$20,000 annually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Varies</a:t>
                      </a:r>
                    </a:p>
                  </a:txBody>
                  <a:tcPr marL="51692" marR="51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0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Implementation Plan is not a resource plan, it’s a watershed plan</a:t>
            </a:r>
          </a:p>
          <a:p>
            <a:r>
              <a:rPr lang="en-US" dirty="0" smtClean="0"/>
              <a:t>May need to rethink routine planning and maintenance activities</a:t>
            </a:r>
          </a:p>
          <a:p>
            <a:r>
              <a:rPr lang="en-US" dirty="0"/>
              <a:t>Will need to spend more </a:t>
            </a:r>
            <a:r>
              <a:rPr lang="en-US" dirty="0" smtClean="0"/>
              <a:t>money</a:t>
            </a:r>
          </a:p>
          <a:p>
            <a:r>
              <a:rPr lang="en-US" dirty="0"/>
              <a:t>May need additional planning or analysis to identify </a:t>
            </a:r>
            <a:r>
              <a:rPr lang="en-US" dirty="0" smtClean="0"/>
              <a:t>retrofit BMPs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9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Retrofitting Small BMPs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1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Planning for small BMPs</a:t>
            </a:r>
          </a:p>
          <a:p>
            <a:r>
              <a:rPr lang="en-US" dirty="0" smtClean="0"/>
              <a:t>Detailed analysis by subwatershed</a:t>
            </a:r>
          </a:p>
          <a:p>
            <a:r>
              <a:rPr lang="en-US" dirty="0" smtClean="0"/>
              <a:t>Identifies most </a:t>
            </a:r>
            <a:r>
              <a:rPr lang="en-US" i="1" dirty="0" smtClean="0"/>
              <a:t>cost-effective</a:t>
            </a:r>
            <a:r>
              <a:rPr lang="en-US" dirty="0" smtClean="0"/>
              <a:t> BMPs and locations on a neighborhood or site scale</a:t>
            </a:r>
          </a:p>
          <a:p>
            <a:r>
              <a:rPr lang="en-US" dirty="0" smtClean="0"/>
              <a:t>Stormwater Retrofit Protocol-Metro Conservation Districts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3999"/>
            <a:ext cx="4048048" cy="522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08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279</TotalTime>
  <Words>705</Words>
  <Application>Microsoft Office PowerPoint</Application>
  <PresentationFormat>On-screen Show (4:3)</PresentationFormat>
  <Paragraphs>210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TMDL Implementation: Now What?</vt:lpstr>
      <vt:lpstr>Outline</vt:lpstr>
      <vt:lpstr>Implementation Plans</vt:lpstr>
      <vt:lpstr>Implementation Requirements</vt:lpstr>
      <vt:lpstr>Implementation Activities</vt:lpstr>
      <vt:lpstr>Bald Eagle Lake Implementation Plan</vt:lpstr>
      <vt:lpstr>Bald Eagle Lake Implementation Plan</vt:lpstr>
      <vt:lpstr>Implementation Planning</vt:lpstr>
      <vt:lpstr>Retrofitting Small BMPs</vt:lpstr>
      <vt:lpstr>Slide 10</vt:lpstr>
      <vt:lpstr>Paying for Implementation</vt:lpstr>
      <vt:lpstr>Adaptive Management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F. Spector</dc:creator>
  <cp:lastModifiedBy>KHarelson</cp:lastModifiedBy>
  <cp:revision>22</cp:revision>
  <dcterms:created xsi:type="dcterms:W3CDTF">2011-09-20T21:59:40Z</dcterms:created>
  <dcterms:modified xsi:type="dcterms:W3CDTF">2016-04-05T14:47:49Z</dcterms:modified>
</cp:coreProperties>
</file>