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10" r:id="rId2"/>
    <p:sldId id="311" r:id="rId3"/>
    <p:sldId id="303" r:id="rId4"/>
    <p:sldId id="306" r:id="rId5"/>
    <p:sldId id="307" r:id="rId6"/>
    <p:sldId id="304" r:id="rId7"/>
    <p:sldId id="305" r:id="rId8"/>
    <p:sldId id="309" r:id="rId9"/>
    <p:sldId id="257" r:id="rId10"/>
    <p:sldId id="283" r:id="rId11"/>
    <p:sldId id="313" r:id="rId12"/>
    <p:sldId id="323" r:id="rId13"/>
    <p:sldId id="315" r:id="rId14"/>
    <p:sldId id="316" r:id="rId15"/>
    <p:sldId id="317" r:id="rId16"/>
    <p:sldId id="314" r:id="rId17"/>
    <p:sldId id="318" r:id="rId18"/>
    <p:sldId id="321" r:id="rId19"/>
    <p:sldId id="259" r:id="rId20"/>
    <p:sldId id="260" r:id="rId21"/>
    <p:sldId id="290" r:id="rId22"/>
    <p:sldId id="279" r:id="rId23"/>
    <p:sldId id="265" r:id="rId24"/>
    <p:sldId id="286" r:id="rId25"/>
    <p:sldId id="264" r:id="rId26"/>
    <p:sldId id="320" r:id="rId27"/>
    <p:sldId id="267" r:id="rId28"/>
    <p:sldId id="325" r:id="rId29"/>
    <p:sldId id="266" r:id="rId30"/>
    <p:sldId id="300" r:id="rId31"/>
    <p:sldId id="292" r:id="rId32"/>
    <p:sldId id="274" r:id="rId33"/>
    <p:sldId id="324" r:id="rId34"/>
    <p:sldId id="299" r:id="rId35"/>
    <p:sldId id="298" r:id="rId36"/>
    <p:sldId id="301" r:id="rId37"/>
    <p:sldId id="319" r:id="rId38"/>
    <p:sldId id="322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6600"/>
    <a:srgbClr val="6699FF"/>
    <a:srgbClr val="3366FF"/>
    <a:srgbClr val="0066CC"/>
    <a:srgbClr val="CC0000"/>
    <a:srgbClr val="D60093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4" autoAdjust="0"/>
    <p:restoredTop sz="94660"/>
  </p:normalViewPr>
  <p:slideViewPr>
    <p:cSldViewPr>
      <p:cViewPr>
        <p:scale>
          <a:sx n="50" d="100"/>
          <a:sy n="50" d="100"/>
        </p:scale>
        <p:origin x="-1614" y="-11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rra\Public\PublicWorks\Environmental%20Events\Yard&amp;Garden%20Expo\Yard%20&amp;%20Garden%20Expo%202011\Footprint\Give%20lakes%20a%20hand%20surve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2"/>
  <c:chart>
    <c:plotArea>
      <c:layout>
        <c:manualLayout>
          <c:layoutTarget val="inner"/>
          <c:xMode val="edge"/>
          <c:yMode val="edge"/>
          <c:x val="8.7160737643950839E-2"/>
          <c:y val="5.5238870792616732E-2"/>
          <c:w val="0.89003795942445363"/>
          <c:h val="0.66168107243923679"/>
        </c:manualLayout>
      </c:layout>
      <c:barChart>
        <c:barDir val="col"/>
        <c:grouping val="clustered"/>
        <c:ser>
          <c:idx val="0"/>
          <c:order val="0"/>
          <c:cat>
            <c:strRef>
              <c:f>Sheet1!$B$413:$H$413</c:f>
              <c:strCache>
                <c:ptCount val="7"/>
                <c:pt idx="0">
                  <c:v>Keep rain where it falls</c:v>
                </c:pt>
                <c:pt idx="1">
                  <c:v>Plant a rain garden</c:v>
                </c:pt>
                <c:pt idx="2">
                  <c:v>Catch rain in a rain barrel</c:v>
                </c:pt>
                <c:pt idx="3">
                  <c:v>Clean up my curbline</c:v>
                </c:pt>
                <c:pt idx="4">
                  <c:v>Stop the spread of zebra mussels</c:v>
                </c:pt>
                <c:pt idx="5">
                  <c:v>Pick up litter</c:v>
                </c:pt>
                <c:pt idx="6">
                  <c:v>Pick up pet waste</c:v>
                </c:pt>
              </c:strCache>
            </c:strRef>
          </c:cat>
          <c:val>
            <c:numRef>
              <c:f>Sheet1!$B$414:$H$414</c:f>
              <c:numCache>
                <c:formatCode>General</c:formatCode>
                <c:ptCount val="7"/>
                <c:pt idx="0">
                  <c:v>102</c:v>
                </c:pt>
                <c:pt idx="1">
                  <c:v>68</c:v>
                </c:pt>
                <c:pt idx="2">
                  <c:v>104</c:v>
                </c:pt>
                <c:pt idx="3">
                  <c:v>210</c:v>
                </c:pt>
                <c:pt idx="4">
                  <c:v>102</c:v>
                </c:pt>
                <c:pt idx="5">
                  <c:v>248</c:v>
                </c:pt>
                <c:pt idx="6">
                  <c:v>169</c:v>
                </c:pt>
              </c:numCache>
            </c:numRef>
          </c:val>
        </c:ser>
        <c:axId val="79366016"/>
        <c:axId val="79367552"/>
      </c:barChart>
      <c:catAx>
        <c:axId val="79366016"/>
        <c:scaling>
          <c:orientation val="minMax"/>
        </c:scaling>
        <c:axPos val="b"/>
        <c:tickLblPos val="nextTo"/>
        <c:crossAx val="79367552"/>
        <c:crosses val="autoZero"/>
        <c:auto val="1"/>
        <c:lblAlgn val="ctr"/>
        <c:lblOffset val="100"/>
      </c:catAx>
      <c:valAx>
        <c:axId val="79367552"/>
        <c:scaling>
          <c:orientation val="minMax"/>
        </c:scaling>
        <c:axPos val="l"/>
        <c:majorGridlines/>
        <c:numFmt formatCode="General" sourceLinked="1"/>
        <c:tickLblPos val="nextTo"/>
        <c:crossAx val="793660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384F86-1A9E-4A72-8F95-1BEC06FF4D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A5689-967C-4402-85CA-E8DDF3BD3373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6A4CA-2F2C-42A2-ABF5-832C984EA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6A4CA-2F2C-42A2-ABF5-832C984EAEB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an invitation to</a:t>
            </a:r>
            <a:r>
              <a:rPr lang="en-US" baseline="0" dirty="0" smtClean="0"/>
              <a:t> all of you to join in on the Y &amp; G Expo, </a:t>
            </a:r>
            <a:r>
              <a:rPr lang="en-US" baseline="0" dirty="0" err="1" smtClean="0"/>
              <a:t>EQFair</a:t>
            </a:r>
            <a:r>
              <a:rPr lang="en-US" baseline="0" dirty="0" smtClean="0"/>
              <a:t> and MIP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6A4CA-2F2C-42A2-ABF5-832C984EAEB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</a:t>
            </a:r>
            <a:r>
              <a:rPr lang="en-US" baseline="0" dirty="0" smtClean="0"/>
              <a:t> education still feels like a small rudder on an ocean liner, but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6A4CA-2F2C-42A2-ABF5-832C984EAEB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CleanwaterMN</a:t>
            </a:r>
            <a:r>
              <a:rPr lang="en-US" dirty="0" smtClean="0"/>
              <a:t> campaign to continue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6A4CA-2F2C-42A2-ABF5-832C984EAEB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let me first</a:t>
            </a:r>
            <a:r>
              <a:rPr lang="en-US" baseline="0" dirty="0" smtClean="0"/>
              <a:t> break it down into three types of information, and then I’ll share some of the things we have done, and are doing in Plymouth. The lines can overlap.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6A4CA-2F2C-42A2-ABF5-832C984EAEB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I go any further with persuasion, I would like to share a little wisdom from a former neighbor.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6A4CA-2F2C-42A2-ABF5-832C984EAEB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Goats are not without humor, compassion, a concern</a:t>
            </a:r>
            <a:r>
              <a:rPr lang="en-US" baseline="0" dirty="0" smtClean="0"/>
              <a:t> for the environment</a:t>
            </a:r>
            <a:r>
              <a:rPr lang="en-US" dirty="0" smtClean="0"/>
              <a:t>. They just don’t want to be told what</a:t>
            </a:r>
            <a:r>
              <a:rPr lang="en-US" baseline="0" dirty="0" smtClean="0"/>
              <a:t> to do. It can be a good idea to make friends with a goat to check your message out with him/her.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6A4CA-2F2C-42A2-ABF5-832C984EAEB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6A4CA-2F2C-42A2-ABF5-832C984EAEB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Sometimes I get tired of my same-old message. Then I come across someone who seems to never have heard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6A4CA-2F2C-42A2-ABF5-832C984EAEB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We’ll never get anywhere</a:t>
            </a:r>
            <a:r>
              <a:rPr lang="en-US" baseline="0" dirty="0" smtClean="0"/>
              <a:t> if we don’t put out to sea.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6A4CA-2F2C-42A2-ABF5-832C984EAEB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 Extra, targeted mailings, newspapers,</a:t>
            </a:r>
            <a:r>
              <a:rPr lang="en-US" baseline="0" dirty="0" smtClean="0"/>
              <a:t> utility bill stuffers, brochures for events and new residents and the city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6A4CA-2F2C-42A2-ABF5-832C984EAEB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 Quality</a:t>
            </a:r>
            <a:r>
              <a:rPr lang="en-US" baseline="0" dirty="0" smtClean="0"/>
              <a:t> Fair on Thurs., May 12 at Zachary Lane Elementary School</a:t>
            </a:r>
          </a:p>
          <a:p>
            <a:r>
              <a:rPr lang="en-US" baseline="0" dirty="0" smtClean="0"/>
              <a:t>Y &amp; G Expo on Fri., April 8 (6 to 9 p.m.) and Sat., April 9 (9 a.m. to 1 p.m.)</a:t>
            </a:r>
          </a:p>
          <a:p>
            <a:r>
              <a:rPr lang="en-US" baseline="0" dirty="0" smtClean="0"/>
              <a:t>City Sampler – date to be determined</a:t>
            </a:r>
          </a:p>
          <a:p>
            <a:r>
              <a:rPr lang="en-US" baseline="0" dirty="0" smtClean="0"/>
              <a:t>Music In Plymouth – Wed., June 29, 5 p.m. through fireworks</a:t>
            </a:r>
          </a:p>
          <a:p>
            <a:r>
              <a:rPr lang="en-US" dirty="0" smtClean="0"/>
              <a:t>Invited to participate</a:t>
            </a:r>
            <a:r>
              <a:rPr lang="en-US" baseline="0" dirty="0" smtClean="0"/>
              <a:t> in Night to Unite open house.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6A4CA-2F2C-42A2-ABF5-832C984EAEB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75A16-3C92-44BF-935B-C853E210F9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5691D-D8CB-4E3B-9A5B-875471ED10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2374D-A1A7-4C09-9279-33E079CF4A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84277-05E6-43F0-87A0-C466C7429C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5BA40-A1E7-48CE-AED4-1FE2F57F5A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76187-1ED1-4CEB-BEFD-28712BC3EC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C4C03-CDD1-496B-B78E-9EBC862FA2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AEEC5-337F-4B9B-B1F6-0479D8EF01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D58C4-FC00-4C52-8C7C-15A96105BF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A1972-C19D-47F4-907A-68A8E24167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F1DD2-3BD2-45E1-908F-2EDB17E4F1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E8EB4B-F362-4081-AE90-927CF79FB0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terra\Admin\Communications%20Department\Environmental%20Education\EDUCATION\presentations\EQC\2011\foulwater.wmv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nchPark smal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9144000" cy="68751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2743200"/>
            <a:ext cx="8305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Education: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Another Piece of the Puzzle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62000" y="2133600"/>
            <a:ext cx="7772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Inform</a:t>
            </a:r>
          </a:p>
          <a:p>
            <a:pPr>
              <a:spcBef>
                <a:spcPct val="50000"/>
              </a:spcBef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Persuade</a:t>
            </a:r>
          </a:p>
          <a:p>
            <a:pPr>
              <a:spcBef>
                <a:spcPct val="50000"/>
              </a:spcBef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Remind</a:t>
            </a:r>
          </a:p>
          <a:p>
            <a:pPr>
              <a:spcBef>
                <a:spcPct val="50000"/>
              </a:spcBef>
            </a:pPr>
            <a:endParaRPr lang="en-US" b="1" dirty="0">
              <a:solidFill>
                <a:srgbClr val="003300"/>
              </a:solidFill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762000" y="1371600"/>
            <a:ext cx="77724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Inform</a:t>
            </a:r>
          </a:p>
          <a:p>
            <a:pPr>
              <a:spcBef>
                <a:spcPct val="50000"/>
              </a:spcBef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Phosphorus in fertilizer, yard waste and pet waste feeds algae in our lakes.</a:t>
            </a:r>
          </a:p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Stormwater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runoff travels through storm sewers to lakes, streams and wetlands.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lives in a watershed.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are steps to reduce runoff.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oir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8709"/>
            <a:ext cx="9144000" cy="684929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oat smal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81200" y="246344"/>
            <a:ext cx="5181600" cy="650660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at man man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at man goat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-1"/>
            <a:ext cx="9144000" cy="686289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762000" y="1371600"/>
            <a:ext cx="77724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Persuade</a:t>
            </a:r>
          </a:p>
          <a:p>
            <a:pPr>
              <a:spcBef>
                <a:spcPct val="50000"/>
              </a:spcBef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the right thing to do. 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my neighbor does.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I said so.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easy.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in my (my children’s, my community’s, my country’s) best interest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762000" y="1371600"/>
            <a:ext cx="77724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Remind</a:t>
            </a:r>
          </a:p>
          <a:p>
            <a:pPr>
              <a:spcBef>
                <a:spcPct val="50000"/>
              </a:spcBef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Repeat to be “heard.”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 to reinforce the message.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don’t forget about the “goats” (i.e. don’t nag).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ilities city hall paul crosby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457200" y="3733800"/>
            <a:ext cx="8382000" cy="6858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Plymouth Environmental Education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 descr="EExtra_Page_1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 rot="865947">
            <a:off x="2942630" y="504200"/>
            <a:ext cx="5030249" cy="777402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154" name="Picture 10" descr="Wood Creek#2_Page_1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 rot="-753731">
            <a:off x="1381037" y="1286543"/>
            <a:ext cx="4807503" cy="622147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156" name="Picture 12" descr="leaves in street _2__Page_1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 rot="571637">
            <a:off x="-236456" y="2251403"/>
            <a:ext cx="5545300" cy="52662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web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600672">
            <a:off x="2439820" y="1462144"/>
            <a:ext cx="6986139" cy="5239604"/>
          </a:xfrm>
          <a:prstGeom prst="rect">
            <a:avLst/>
          </a:prstGeom>
        </p:spPr>
      </p:pic>
      <p:pic>
        <p:nvPicPr>
          <p:cNvPr id="9" name="Picture 8" descr="UB stuffer Color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0595878">
            <a:off x="3757603" y="1308889"/>
            <a:ext cx="3318867" cy="7533828"/>
          </a:xfrm>
          <a:prstGeom prst="rect">
            <a:avLst/>
          </a:prstGeom>
        </p:spPr>
      </p:pic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7848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Publications/Publicity</a:t>
            </a:r>
            <a:endParaRPr lang="en-US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zzle no re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841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2133600"/>
            <a:ext cx="807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Projects &amp; Practices</a:t>
            </a:r>
          </a:p>
          <a:p>
            <a:endParaRPr lang="en-US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Regulations &amp; Laws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3" name="Picture 15" descr="for len busch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6210300" y="1028700"/>
            <a:ext cx="2819400" cy="24384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57200" y="1828800"/>
            <a:ext cx="678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Quality Fair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Yard &amp; Garden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Environmental Fair 15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5400000">
            <a:off x="4899660" y="3558540"/>
            <a:ext cx="2819400" cy="22555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Yard and Garden Expo_2010 022_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438400" y="3657600"/>
            <a:ext cx="1994568" cy="26439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1676400" y="762000"/>
            <a:ext cx="4648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Events</a:t>
            </a:r>
            <a:endParaRPr lang="en-US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788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24000" y="3581400"/>
            <a:ext cx="3276600" cy="24574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IMG_789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105400" y="3829050"/>
            <a:ext cx="4038600" cy="3028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12" descr="cropped4smal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5000" y="1006270"/>
            <a:ext cx="3124200" cy="21226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City Sampler - 2010 041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219200" y="228600"/>
            <a:ext cx="3583304" cy="28955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" y="2286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 Sampler</a:t>
            </a:r>
          </a:p>
          <a:p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 In Plymouth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WordArt 7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7848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Workshops and presentations</a:t>
            </a:r>
          </a:p>
        </p:txBody>
      </p:sp>
      <p:pic>
        <p:nvPicPr>
          <p:cNvPr id="28680" name="Picture 8" descr="07_5worksho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1649412"/>
            <a:ext cx="2560638" cy="1627188"/>
          </a:xfrm>
          <a:prstGeom prst="rect">
            <a:avLst/>
          </a:prstGeom>
          <a:noFill/>
        </p:spPr>
      </p:pic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3429000" y="2123182"/>
            <a:ext cx="4953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 Blooms rain garden workshops</a:t>
            </a:r>
          </a:p>
        </p:txBody>
      </p:sp>
      <p:pic>
        <p:nvPicPr>
          <p:cNvPr id="22" name="Picture 21" descr="nem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5800" y="4114800"/>
            <a:ext cx="2133600" cy="1601118"/>
          </a:xfrm>
          <a:prstGeom prst="rect">
            <a:avLst/>
          </a:prstGeom>
        </p:spPr>
      </p:pic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3429000" y="4267200"/>
            <a:ext cx="495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Workshops for councils, commissions and businesses.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6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 descr="shingleCREEKclnUP2s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6600" y="4876800"/>
            <a:ext cx="2154238" cy="16144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296" name="Picture 8" descr="06_9EchampRollin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00800" y="1447800"/>
            <a:ext cx="2449286" cy="20574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Drain Markers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715000" y="3810000"/>
            <a:ext cx="3135550" cy="2667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57200" y="1219200"/>
            <a:ext cx="77724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 b="1" dirty="0">
              <a:solidFill>
                <a:srgbClr val="003300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Champion awards</a:t>
            </a:r>
          </a:p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Adopt-A-Storm Drain</a:t>
            </a:r>
          </a:p>
          <a:p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Shingle Creek Clean Up</a:t>
            </a:r>
          </a:p>
          <a:p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Thumb volunteers</a:t>
            </a:r>
          </a:p>
          <a:p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volunteers</a:t>
            </a:r>
          </a:p>
          <a:p>
            <a:endParaRPr lang="en-US" sz="2800" b="1" dirty="0">
              <a:solidFill>
                <a:srgbClr val="003300"/>
              </a:solidFill>
            </a:endParaRPr>
          </a:p>
          <a:p>
            <a:endParaRPr lang="en-US" sz="2800" b="1" dirty="0">
              <a:solidFill>
                <a:srgbClr val="003300"/>
              </a:solidFill>
            </a:endParaRPr>
          </a:p>
          <a:p>
            <a:endParaRPr lang="en-US" sz="1400" b="1" dirty="0">
              <a:solidFill>
                <a:srgbClr val="003300"/>
              </a:solidFill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7848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Citizen Participation</a:t>
            </a:r>
            <a:endParaRPr lang="en-US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ulwater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228600" y="171450"/>
            <a:ext cx="8610600" cy="6457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3400" y="2286000"/>
            <a:ext cx="6248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Arbor Day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recycling presentations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Quality Fair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curriculum offerings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quality presentations</a:t>
            </a:r>
          </a:p>
        </p:txBody>
      </p:sp>
      <p:pic>
        <p:nvPicPr>
          <p:cNvPr id="11271" name="Picture 7" descr="Bugs at Pilgrim Lane 00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1200" y="3276600"/>
            <a:ext cx="2362200" cy="14478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272" name="Picture 8" descr="DSC0328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1200" y="4876800"/>
            <a:ext cx="2374900" cy="14478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Kathleen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791200" y="1641543"/>
            <a:ext cx="2362200" cy="14826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848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School Involvement</a:t>
            </a:r>
            <a:endParaRPr lang="en-US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dder smal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ship smal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04800" y="1870770"/>
            <a:ext cx="8534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Plymouth Forestry</a:t>
            </a: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Plymouth Parks &amp; Recreation</a:t>
            </a: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Plymouth Recycling</a:t>
            </a: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Plymouth schools</a:t>
            </a: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Lake associations</a:t>
            </a: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7848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Collaborations</a:t>
            </a:r>
            <a:endParaRPr lang="en-US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WordArt 2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6477000" cy="1066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en-US" sz="2400" kern="10" spc="-24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w m w a</a:t>
            </a:r>
            <a:endParaRPr lang="en-US" sz="2400" kern="10" spc="-24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</a:endParaRPr>
          </a:p>
        </p:txBody>
      </p:sp>
      <p:pic>
        <p:nvPicPr>
          <p:cNvPr id="4" name="Picture 3" descr="2008 Watershed PowerPoint Presentation (2)_Page_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5800" y="1066800"/>
            <a:ext cx="6858000" cy="53002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wmwa EOP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17513" y="990600"/>
            <a:ext cx="6426287" cy="5379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10 things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583903">
            <a:off x="4596241" y="1113478"/>
            <a:ext cx="3189485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eanwaterm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" y="2224945"/>
            <a:ext cx="7412736" cy="25542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WSP Comcast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48400" y="4550569"/>
            <a:ext cx="2475345" cy="7943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WSP MPR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209144" y="5617369"/>
            <a:ext cx="2514601" cy="7072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WSP Saints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209145" y="3102769"/>
            <a:ext cx="2514600" cy="1219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WSP Channel 45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4474369"/>
            <a:ext cx="2362908" cy="1495099"/>
          </a:xfrm>
          <a:prstGeom prst="rect">
            <a:avLst/>
          </a:prstGeom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457200" y="1066800"/>
            <a:ext cx="7848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CleanwaterMN</a:t>
            </a:r>
            <a:endParaRPr lang="en-US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1066800" y="457200"/>
            <a:ext cx="6858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Watershed </a:t>
            </a:r>
            <a:r>
              <a:rPr lang="en-US" sz="3600" b="1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Partneres</a:t>
            </a:r>
            <a:r>
              <a:rPr lang="en-US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’</a:t>
            </a:r>
            <a:endParaRPr lang="en-US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zzle pieces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9144000" cy="688412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04800" y="1642170"/>
            <a:ext cx="8534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Thumb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Watershed organizations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Hennepin County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Rivers Park District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762000" y="3962400"/>
            <a:ext cx="7848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Measuring Results</a:t>
            </a:r>
            <a:endParaRPr lang="en-US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yan &amp; Kevin.t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10000" y="609600"/>
            <a:ext cx="4902200" cy="36766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Schmide Lake Rain Gardens_August_2011 00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57200" y="2743200"/>
            <a:ext cx="5715000" cy="35052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7848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Landscape changes</a:t>
            </a:r>
            <a:endParaRPr lang="en-US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edge form.jpg"/>
          <p:cNvPicPr>
            <a:picLocks noChangeAspect="1"/>
          </p:cNvPicPr>
          <p:nvPr/>
        </p:nvPicPr>
        <p:blipFill>
          <a:blip r:embed="rId2" cstate="screen"/>
          <a:srcRect b="21835"/>
          <a:stretch>
            <a:fillRect/>
          </a:stretch>
        </p:blipFill>
        <p:spPr>
          <a:xfrm rot="20521359">
            <a:off x="2615730" y="1275156"/>
            <a:ext cx="3971807" cy="720892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914400" y="457200"/>
            <a:ext cx="6324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Pledges</a:t>
            </a:r>
            <a:endParaRPr lang="en-US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447800"/>
            <a:ext cx="8153400" cy="464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Surveys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247820" name="Object 12"/>
          <p:cNvGraphicFramePr>
            <a:graphicFrameLocks noChangeAspect="1"/>
          </p:cNvGraphicFramePr>
          <p:nvPr>
            <p:ph idx="1"/>
          </p:nvPr>
        </p:nvGraphicFramePr>
        <p:xfrm>
          <a:off x="466725" y="2243137"/>
          <a:ext cx="8131175" cy="3776663"/>
        </p:xfrm>
        <a:graphic>
          <a:graphicData uri="http://schemas.openxmlformats.org/presentationml/2006/ole">
            <p:oleObj spid="_x0000_s6146" name="Worksheet" r:id="rId3" imgW="9391741" imgH="4362460" progId="Excel.Sheet.8">
              <p:embed/>
            </p:oleObj>
          </a:graphicData>
        </a:graphic>
      </p:graphicFrame>
      <p:sp>
        <p:nvSpPr>
          <p:cNvPr id="247822" name="Text Box 14"/>
          <p:cNvSpPr txBox="1">
            <a:spLocks noChangeArrowheads="1"/>
          </p:cNvSpPr>
          <p:nvPr/>
        </p:nvSpPr>
        <p:spPr bwMode="auto">
          <a:xfrm>
            <a:off x="533400" y="1919287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Approximately 80% of respondents have a yard. Actions reported: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1535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Lawn Care Practices</a:t>
            </a:r>
            <a:endParaRPr lang="en-US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524000"/>
            <a:ext cx="8229600" cy="464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issue facing Hennepin County of greatest importance</a:t>
            </a:r>
          </a:p>
        </p:txBody>
      </p:sp>
      <p:graphicFrame>
        <p:nvGraphicFramePr>
          <p:cNvPr id="222219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625475" y="1755775"/>
          <a:ext cx="8126413" cy="3802063"/>
        </p:xfrm>
        <a:graphic>
          <a:graphicData uri="http://schemas.openxmlformats.org/presentationml/2006/ole">
            <p:oleObj spid="_x0000_s5122" name="Worksheet" r:id="rId3" imgW="9182039" imgH="4286382" progId="Excel.Sheet.8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524000"/>
            <a:ext cx="8229600" cy="464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/>
          <p:cNvGraphicFramePr/>
          <p:nvPr/>
        </p:nvGraphicFramePr>
        <p:xfrm>
          <a:off x="762000" y="1600200"/>
          <a:ext cx="7797800" cy="4678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6800" y="762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Clean Water Action Event Survey</a:t>
            </a:r>
            <a:endParaRPr lang="en-US" sz="32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62000" y="3306157"/>
            <a:ext cx="8001000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Margie Vigoren, 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Education Coordinator</a:t>
            </a:r>
          </a:p>
          <a:p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City of Plymouth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b="1" dirty="0">
              <a:solidFill>
                <a:srgbClr val="003300"/>
              </a:solidFill>
            </a:endParaRPr>
          </a:p>
          <a:p>
            <a:endParaRPr lang="en-US" b="1" dirty="0">
              <a:solidFill>
                <a:srgbClr val="003300"/>
              </a:solidFill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914400" y="2057400"/>
            <a:ext cx="7848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Thank You!</a:t>
            </a:r>
            <a:endParaRPr lang="en-US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zzle pieces 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841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22098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People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zzle pieces choice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841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50292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Choices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zzle pieces action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841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50292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Actions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zzle pieces vote and cos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841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50292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Support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zzle pieces 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841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8288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Environmental Education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udder smal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tiny rudder.jp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3276600" y="2514600"/>
              <a:ext cx="2485129" cy="19812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4119</TotalTime>
  <Words>551</Words>
  <Application>Microsoft Office PowerPoint</Application>
  <PresentationFormat>On-screen Show (4:3)</PresentationFormat>
  <Paragraphs>118</Paragraphs>
  <Slides>38</Slides>
  <Notes>12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Default Design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Surveys</vt:lpstr>
      <vt:lpstr>Environmental issue facing Hennepin County of greatest importance</vt:lpstr>
      <vt:lpstr>Slide 36</vt:lpstr>
      <vt:lpstr>Slide 37</vt:lpstr>
      <vt:lpstr>Slide 38</vt:lpstr>
    </vt:vector>
  </TitlesOfParts>
  <Company>City of Plymouth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Marjorie Vigoren</dc:creator>
  <cp:lastModifiedBy>KHarelson</cp:lastModifiedBy>
  <cp:revision>276</cp:revision>
  <dcterms:created xsi:type="dcterms:W3CDTF">2008-04-08T18:54:50Z</dcterms:created>
  <dcterms:modified xsi:type="dcterms:W3CDTF">2016-04-05T14:50:02Z</dcterms:modified>
</cp:coreProperties>
</file>