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7" r:id="rId2"/>
    <p:sldId id="397" r:id="rId3"/>
    <p:sldId id="405" r:id="rId4"/>
    <p:sldId id="426" r:id="rId5"/>
    <p:sldId id="421" r:id="rId6"/>
    <p:sldId id="385" r:id="rId7"/>
    <p:sldId id="400" r:id="rId8"/>
    <p:sldId id="407" r:id="rId9"/>
    <p:sldId id="427" r:id="rId10"/>
    <p:sldId id="404" r:id="rId11"/>
    <p:sldId id="428" r:id="rId12"/>
    <p:sldId id="429" r:id="rId13"/>
    <p:sldId id="432" r:id="rId14"/>
    <p:sldId id="430" r:id="rId15"/>
    <p:sldId id="431" r:id="rId16"/>
    <p:sldId id="398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" initials="I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E2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6ACFAB-4C8C-40BE-B399-01068B53D168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CB39E3-FB85-4929-A7DA-0DF19AEF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31680A-08B0-4A00-B2B1-A087568D0F02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57FF176-2A49-4162-9EA2-E85908B55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Areas of predominately Hydrologic Soil Group D (clay) soils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Areas within 1,000 feet up-gradient, or 100 feet down-gradient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active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karst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features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Areas within a Drinking Water Supply Management Area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(DWSMA) as defined in Minn. R. 4720.5100,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subp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13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Areas where soil infiltration rates are more than 8.3 inches per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Areas where industrial facilities are not authorized to infiltrate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industrial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stormwater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an NPDES Industrial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Stormwater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Permit issued by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Areas where vehicle fueling and maintenance occur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Areas with less than three (3) feet of separation distance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bottom of the infiltration system to the elevation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seasonally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saturated soils or the top of bedrock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Areas where high levels of contaminants (as defined by the</a:t>
            </a: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Agency) exist in the soil through which infiltration will occur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F176-2A49-4162-9EA2-E85908B551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60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5766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36052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59BB-013C-4FC2-B7C1-EA1ED8D0C889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2EB11-B6C4-4904-AB31-7FB381F2A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venir LT Std 65 Medium" pitchFamily="34" charset="0"/>
              </a:defRPr>
            </a:lvl1pPr>
            <a:lvl2pPr>
              <a:defRPr sz="2400">
                <a:latin typeface="Avenir LT Std 65 Medium" pitchFamily="34" charset="0"/>
              </a:defRPr>
            </a:lvl2pPr>
            <a:lvl3pPr>
              <a:defRPr sz="2000">
                <a:latin typeface="Avenir LT Std 65 Medium" pitchFamily="34" charset="0"/>
              </a:defRPr>
            </a:lvl3pPr>
            <a:lvl4pPr>
              <a:defRPr sz="1800">
                <a:latin typeface="Avenir LT Std 65 Medium" pitchFamily="34" charset="0"/>
              </a:defRPr>
            </a:lvl4pPr>
            <a:lvl5pPr>
              <a:defRPr sz="1800">
                <a:latin typeface="Avenir LT Std 65 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venir LT Std 65 Medium" pitchFamily="34" charset="0"/>
              </a:defRPr>
            </a:lvl1pPr>
            <a:lvl2pPr>
              <a:defRPr sz="2400">
                <a:latin typeface="Avenir LT Std 65 Medium" pitchFamily="34" charset="0"/>
              </a:defRPr>
            </a:lvl2pPr>
            <a:lvl3pPr>
              <a:defRPr sz="2000">
                <a:latin typeface="Avenir LT Std 65 Medium" pitchFamily="34" charset="0"/>
              </a:defRPr>
            </a:lvl3pPr>
            <a:lvl4pPr>
              <a:defRPr sz="1800">
                <a:latin typeface="Avenir LT Std 65 Medium" pitchFamily="34" charset="0"/>
              </a:defRPr>
            </a:lvl4pPr>
            <a:lvl5pPr>
              <a:defRPr sz="1800">
                <a:latin typeface="Avenir LT Std 65 Medium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A40A-B040-437C-95CD-C7C120C3B743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99D7B-523F-46A9-BFED-7DB7B02B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Futura Md B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venir LT Std 65 Medium" pitchFamily="34" charset="0"/>
              </a:defRPr>
            </a:lvl1pPr>
            <a:lvl2pPr>
              <a:defRPr sz="2000">
                <a:latin typeface="Avenir LT Std 65 Medium" pitchFamily="34" charset="0"/>
              </a:defRPr>
            </a:lvl2pPr>
            <a:lvl3pPr>
              <a:defRPr sz="1800">
                <a:latin typeface="Avenir LT Std 65 Medium" pitchFamily="34" charset="0"/>
              </a:defRPr>
            </a:lvl3pPr>
            <a:lvl4pPr>
              <a:defRPr sz="1600">
                <a:latin typeface="Avenir LT Std 65 Medium" pitchFamily="34" charset="0"/>
              </a:defRPr>
            </a:lvl4pPr>
            <a:lvl5pPr>
              <a:defRPr sz="1600">
                <a:latin typeface="Avenir LT Std 65 Medium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Futura Md B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venir LT Std 65 Medium" pitchFamily="34" charset="0"/>
              </a:defRPr>
            </a:lvl1pPr>
            <a:lvl2pPr>
              <a:defRPr sz="2000">
                <a:latin typeface="Avenir LT Std 65 Medium" pitchFamily="34" charset="0"/>
              </a:defRPr>
            </a:lvl2pPr>
            <a:lvl3pPr>
              <a:defRPr sz="1800">
                <a:latin typeface="Avenir LT Std 65 Medium" pitchFamily="34" charset="0"/>
              </a:defRPr>
            </a:lvl3pPr>
            <a:lvl4pPr>
              <a:defRPr sz="1600">
                <a:latin typeface="Avenir LT Std 65 Medium" pitchFamily="34" charset="0"/>
              </a:defRPr>
            </a:lvl4pPr>
            <a:lvl5pPr>
              <a:defRPr sz="1600">
                <a:latin typeface="Avenir LT Std 65 Medium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09BA-32C7-4827-B69A-76DAEE9563D7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183AC-65EB-42F7-8F00-390306DA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6446A-88F2-49D5-A767-941C3AEF8C1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9A32-B466-4DF5-A8D4-CF9F06124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5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" name="Picture 8" descr="barrlogo_white.gif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05800" y="6373368"/>
              <a:ext cx="408432" cy="40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4B130-8AFF-42A4-BD27-FC3644570C8C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57EA5-B845-4ECF-86C4-135124A3B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57200" y="-76200"/>
            <a:ext cx="3048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66838"/>
            <a:ext cx="3048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457200" y="1395413"/>
            <a:ext cx="3048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22350"/>
          </a:xfrm>
        </p:spPr>
        <p:txBody>
          <a:bodyPr anchor="b"/>
          <a:lstStyle>
            <a:lvl1pPr algn="l">
              <a:defRPr sz="2000" b="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venir LT Std 65 Medium" pitchFamily="34" charset="0"/>
              </a:defRPr>
            </a:lvl1pPr>
            <a:lvl2pPr>
              <a:defRPr sz="2800">
                <a:latin typeface="Avenir LT Std 65 Medium" pitchFamily="34" charset="0"/>
              </a:defRPr>
            </a:lvl2pPr>
            <a:lvl3pPr>
              <a:defRPr sz="2400">
                <a:latin typeface="Avenir LT Std 65 Medium" pitchFamily="34" charset="0"/>
              </a:defRPr>
            </a:lvl3pPr>
            <a:lvl4pPr>
              <a:defRPr sz="2000">
                <a:latin typeface="Avenir LT Std 65 Medium" pitchFamily="34" charset="0"/>
              </a:defRPr>
            </a:lvl4pPr>
            <a:lvl5pPr>
              <a:defRPr sz="2000">
                <a:latin typeface="Avenir LT Std 65 Medium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C5D6E-0A8E-471E-B597-1106D4BBCE35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A6597-588F-4865-9D44-4051EAFDD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752600" y="4800600"/>
            <a:ext cx="5562600" cy="6096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7"/>
          <p:cNvGrpSpPr>
            <a:grpSpLocks/>
          </p:cNvGrpSpPr>
          <p:nvPr userDrawn="1"/>
        </p:nvGrpSpPr>
        <p:grpSpPr bwMode="auto">
          <a:xfrm>
            <a:off x="1752600" y="5343525"/>
            <a:ext cx="5562600" cy="28575"/>
            <a:chOff x="0" y="6243645"/>
            <a:chExt cx="9144000" cy="2857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0" y="6243645"/>
              <a:ext cx="9144000" cy="0"/>
            </a:xfrm>
            <a:prstGeom prst="line">
              <a:avLst/>
            </a:prstGeom>
            <a:ln w="28575">
              <a:solidFill>
                <a:srgbClr val="0052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0" y="6272215"/>
              <a:ext cx="9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10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venir LT Std 65 Medium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6A9C9-260F-4D13-A127-935F90447EF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7876-A482-4F48-A351-A4E490DE0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5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 descr="barrlogo_white.gif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8735568" y="6370320"/>
              <a:ext cx="408432" cy="40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6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9377-E47E-4D2A-9729-A02329976EA7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94A4E-0794-45EF-940B-7AB40E3E8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4686300" y="1943100"/>
            <a:ext cx="6400800" cy="25146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541713" y="3200400"/>
            <a:ext cx="64008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502025" y="3200400"/>
            <a:ext cx="6400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24600"/>
              <a:ext cx="9144000" cy="533400"/>
            </a:xfrm>
            <a:prstGeom prst="rect">
              <a:avLst/>
            </a:prstGeom>
            <a:solidFill>
              <a:srgbClr val="0052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11" descr="barrlogo_white.gif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8735568" y="6370320"/>
              <a:ext cx="408432" cy="408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venir LT Std 65 Medium" pitchFamily="34" charset="0"/>
              </a:defRPr>
            </a:lvl1pPr>
            <a:lvl2pPr>
              <a:defRPr>
                <a:latin typeface="Avenir LT Std 65 Medium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C9A6-6227-4415-9343-9D2C75D354C5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5FAE-0B20-4D22-AF77-D85A85F67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60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5766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36052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710D1-49D9-4B8B-AAEF-EF2AC75BE29B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AF06-A565-43D6-82AB-CAB9C05FB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,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60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5766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36052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3BEB-3A9A-4ACB-8F8D-ED2D49F08D54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A0B1C-5DA9-4EF8-B0F5-B1CECBBAB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,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13360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5766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36052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FC81-42AC-40E0-B1BA-23F519302E1C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0637-53CD-4DDB-A041-2CB7FE8BA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Std 65 Medium" pitchFamily="34" charset="0"/>
              </a:defRPr>
            </a:lvl1pPr>
            <a:lvl2pPr>
              <a:defRPr>
                <a:latin typeface="Avenir LT Std 65 Medium" pitchFamily="34" charset="0"/>
              </a:defRPr>
            </a:lvl2pPr>
            <a:lvl3pPr>
              <a:defRPr>
                <a:latin typeface="Avenir LT Std 65 Medium" pitchFamily="34" charset="0"/>
              </a:defRPr>
            </a:lvl3pPr>
            <a:lvl4pPr>
              <a:defRPr>
                <a:latin typeface="Avenir LT Std 65 Medium" pitchFamily="34" charset="0"/>
              </a:defRPr>
            </a:lvl4pPr>
            <a:lvl5pPr>
              <a:defRPr>
                <a:latin typeface="Avenir LT Std 65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1B425-4603-4C94-B53D-F9684FE6054B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B6F4-2F3E-425D-BA1D-DD930F9AC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Std 65 Medium" pitchFamily="34" charset="0"/>
              </a:defRPr>
            </a:lvl1pPr>
            <a:lvl2pPr>
              <a:defRPr>
                <a:latin typeface="Avenir LT Std 65 Medium" pitchFamily="34" charset="0"/>
              </a:defRPr>
            </a:lvl2pPr>
            <a:lvl3pPr>
              <a:defRPr>
                <a:latin typeface="Avenir LT Std 65 Medium" pitchFamily="34" charset="0"/>
              </a:defRPr>
            </a:lvl3pPr>
            <a:lvl4pPr>
              <a:defRPr>
                <a:latin typeface="Avenir LT Std 65 Medium" pitchFamily="34" charset="0"/>
              </a:defRPr>
            </a:lvl4pPr>
            <a:lvl5pPr>
              <a:defRPr>
                <a:latin typeface="Avenir LT Std 65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E799-A190-44F6-A89C-E76E2DB4FC00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A401E-C3EE-4DAB-ABB1-B298B63A4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Std 65 Medium" pitchFamily="34" charset="0"/>
              </a:defRPr>
            </a:lvl1pPr>
            <a:lvl2pPr>
              <a:defRPr>
                <a:latin typeface="Avenir LT Std 65 Medium" pitchFamily="34" charset="0"/>
              </a:defRPr>
            </a:lvl2pPr>
            <a:lvl3pPr>
              <a:defRPr>
                <a:latin typeface="Avenir LT Std 65 Medium" pitchFamily="34" charset="0"/>
              </a:defRPr>
            </a:lvl3pPr>
            <a:lvl4pPr>
              <a:defRPr>
                <a:latin typeface="Avenir LT Std 65 Medium" pitchFamily="34" charset="0"/>
              </a:defRPr>
            </a:lvl4pPr>
            <a:lvl5pPr>
              <a:defRPr>
                <a:latin typeface="Avenir LT Std 65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8BCD8-C454-4787-A3FC-0DFC4D4A5EB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F949-70BB-4CF6-A88F-5A84B614E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, no gradi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4430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0" y="14716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LT Std 65 Medium" pitchFamily="34" charset="0"/>
              </a:defRPr>
            </a:lvl1pPr>
            <a:lvl2pPr>
              <a:defRPr>
                <a:latin typeface="Avenir LT Std 65 Medium" pitchFamily="34" charset="0"/>
              </a:defRPr>
            </a:lvl2pPr>
            <a:lvl3pPr>
              <a:defRPr>
                <a:latin typeface="Avenir LT Std 65 Medium" pitchFamily="34" charset="0"/>
              </a:defRPr>
            </a:lvl3pPr>
            <a:lvl4pPr>
              <a:defRPr>
                <a:latin typeface="Avenir LT Std 65 Medium" pitchFamily="34" charset="0"/>
              </a:defRPr>
            </a:lvl4pPr>
            <a:lvl5pPr>
              <a:defRPr>
                <a:latin typeface="Avenir LT Std 65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8B90-AE9D-4071-AA91-2B361A4B490D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1B2A-B09E-43A3-A002-56A5A1D34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19600"/>
            <a:ext cx="9144000" cy="1524000"/>
          </a:xfrm>
          <a:prstGeom prst="rect">
            <a:avLst/>
          </a:prstGeom>
          <a:solidFill>
            <a:srgbClr val="7F8E2B">
              <a:alpha val="7490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862638"/>
            <a:ext cx="9144000" cy="0"/>
          </a:xfrm>
          <a:prstGeom prst="line">
            <a:avLst/>
          </a:prstGeom>
          <a:ln w="28575">
            <a:solidFill>
              <a:srgbClr val="0052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5891213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9" descr="barrlogo_whit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6373813"/>
            <a:ext cx="407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605213" y="6429375"/>
            <a:ext cx="1881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Century Gothic" pitchFamily="34" charset="0"/>
              </a:rPr>
              <a:t>resourceful.  naturally.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latin typeface="Futura Md B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venir LT Std 65 Medium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0DCFB-6F71-413B-BEAE-82BDC21F0447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E22D-2219-4CDB-9DC9-7411B17C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5AB15-49E8-4583-BFCF-44323952ADCE}" type="datetimeFigureOut">
              <a:rPr lang="en-US"/>
              <a:pPr>
                <a:defRPr/>
              </a:pPr>
              <a:t>4/5/2016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3AD6A-8204-4D55-A41C-F6A9460C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3058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Non-Impaired Resources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858000" cy="2438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West Metro Water Alliance</a:t>
            </a:r>
          </a:p>
          <a:p>
            <a:pPr eaLnBrk="1" hangingPunct="1">
              <a:defRPr/>
            </a:pPr>
            <a:r>
              <a:rPr lang="en-US" dirty="0" smtClean="0"/>
              <a:t>September 21, 2011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Greg Wilson, Barr Engineering Company</a:t>
            </a:r>
            <a:endParaRPr lang="en-US" dirty="0"/>
          </a:p>
        </p:txBody>
      </p:sp>
      <p:pic>
        <p:nvPicPr>
          <p:cNvPr id="5122" name="Picture 2" descr="C:\Users\gjw\Documents\Nondegradation Rulemaking\35602112.jpg"/>
          <p:cNvPicPr>
            <a:picLocks noChangeAspect="1" noChangeArrowheads="1"/>
          </p:cNvPicPr>
          <p:nvPr/>
        </p:nvPicPr>
        <p:blipFill>
          <a:blip r:embed="rId2" cstate="print"/>
          <a:srcRect l="1200" t="39257" r="1200" b="24981"/>
          <a:stretch>
            <a:fillRect/>
          </a:stretch>
        </p:blipFill>
        <p:spPr bwMode="auto">
          <a:xfrm>
            <a:off x="-1" y="1"/>
            <a:ext cx="9144001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 err="1" smtClean="0"/>
              <a:t>Nondegradation</a:t>
            </a:r>
            <a:r>
              <a:rPr lang="en-US" dirty="0" smtClean="0"/>
              <a:t> for watersheds and draft MS4 permit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rmAutofit/>
          </a:bodyPr>
          <a:lstStyle/>
          <a:p>
            <a:pPr marL="338328" indent="-338328"/>
            <a:r>
              <a:rPr lang="en-US" sz="2800" dirty="0" smtClean="0"/>
              <a:t>Requirements for volume, rate, TSS and phosphorus loading</a:t>
            </a:r>
          </a:p>
          <a:p>
            <a:pPr marL="738378" lvl="1" indent="-338328"/>
            <a:r>
              <a:rPr lang="en-US" sz="2400" dirty="0" smtClean="0"/>
              <a:t>No increased loadings w/ five options for demonstrating compliance for new development</a:t>
            </a:r>
          </a:p>
          <a:p>
            <a:pPr marL="738378" lvl="1" indent="-338328"/>
            <a:r>
              <a:rPr lang="en-US" sz="2400" dirty="0" smtClean="0"/>
              <a:t>Net reduction in volume and pollutant loadings for redevelopments</a:t>
            </a:r>
          </a:p>
          <a:p>
            <a:pPr marL="738378" lvl="1" indent="-338328"/>
            <a:r>
              <a:rPr lang="en-US" sz="2400" dirty="0" smtClean="0"/>
              <a:t>Existing peak rates for 1, 2, 10 and 100-year, 24-hr events</a:t>
            </a:r>
          </a:p>
          <a:p>
            <a:pPr marL="338328" indent="-338328"/>
            <a:r>
              <a:rPr lang="en-US" sz="2800" dirty="0" smtClean="0"/>
              <a:t>Limitations for infiltration (off ramps/options)</a:t>
            </a:r>
            <a:endParaRPr lang="en-US" sz="2400" dirty="0" smtClean="0"/>
          </a:p>
          <a:p>
            <a:pPr marL="338328" indent="-338328"/>
            <a:r>
              <a:rPr lang="en-US" sz="2800" dirty="0" smtClean="0"/>
              <a:t>Mitigation requirements</a:t>
            </a:r>
          </a:p>
          <a:p>
            <a:pPr marL="738378" lvl="1" indent="-338328"/>
            <a:r>
              <a:rPr lang="en-US" sz="2400" dirty="0" smtClean="0"/>
              <a:t>For TSS &amp; TP elsewhere in watershed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 err="1" smtClean="0"/>
              <a:t>Nondegradation</a:t>
            </a:r>
            <a:r>
              <a:rPr lang="en-US" dirty="0" smtClean="0"/>
              <a:t> for watersheds and draft MS4 permit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89188"/>
            <a:ext cx="8610600" cy="55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 err="1" smtClean="0"/>
              <a:t>Nondegradation</a:t>
            </a:r>
            <a:r>
              <a:rPr lang="en-US" dirty="0" smtClean="0"/>
              <a:t> for watersheds and draft MS4 permit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14202"/>
            <a:ext cx="8458200" cy="554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 err="1" smtClean="0"/>
              <a:t>Nondegradation</a:t>
            </a:r>
            <a:r>
              <a:rPr lang="en-US" dirty="0" smtClean="0"/>
              <a:t> for watersheds and draft MS4 permit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11965"/>
            <a:ext cx="8229600" cy="554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 err="1" smtClean="0"/>
              <a:t>Nondegradation</a:t>
            </a:r>
            <a:r>
              <a:rPr lang="en-US" dirty="0" smtClean="0"/>
              <a:t> for watersheds and draft MS4 permit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76800"/>
          </a:xfrm>
        </p:spPr>
        <p:txBody>
          <a:bodyPr>
            <a:normAutofit lnSpcReduction="10000"/>
          </a:bodyPr>
          <a:lstStyle/>
          <a:p>
            <a:pPr marL="338328" indent="-338328"/>
            <a:r>
              <a:rPr lang="en-US" sz="2800" dirty="0" smtClean="0"/>
              <a:t>Relative to 1988 baseline, it is likely that land use conversion in most watersheds have resulted in the following:</a:t>
            </a:r>
          </a:p>
          <a:p>
            <a:pPr marL="738378" lvl="1" indent="-338328"/>
            <a:r>
              <a:rPr lang="en-US" sz="2400" dirty="0" smtClean="0"/>
              <a:t>Increased volumes, runoff rates and TP loadings, depending on BMP implementation</a:t>
            </a:r>
          </a:p>
          <a:p>
            <a:pPr marL="738378" lvl="1" indent="-338328"/>
            <a:r>
              <a:rPr lang="en-US" sz="2400" dirty="0" smtClean="0"/>
              <a:t>TSS loading reductions would be expected, especially where detention BMPs were implemented</a:t>
            </a:r>
          </a:p>
          <a:p>
            <a:pPr marL="338328" indent="-338328"/>
            <a:r>
              <a:rPr lang="en-US" sz="2800" dirty="0" smtClean="0"/>
              <a:t>Flow-weighted mean concentrations should go down with BMP implementation</a:t>
            </a:r>
            <a:endParaRPr lang="en-US" sz="2400" dirty="0" smtClean="0"/>
          </a:p>
          <a:p>
            <a:pPr marL="338328" indent="-338328"/>
            <a:r>
              <a:rPr lang="en-US" sz="2800" dirty="0" smtClean="0"/>
              <a:t>Receiving water monitoring and trend analysis is the true test of whether </a:t>
            </a:r>
            <a:r>
              <a:rPr lang="en-US" sz="2800" dirty="0" err="1" smtClean="0"/>
              <a:t>Nondegradation</a:t>
            </a:r>
            <a:r>
              <a:rPr lang="en-US" sz="2800" dirty="0" smtClean="0"/>
              <a:t> requirements are being 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 err="1" smtClean="0"/>
              <a:t>Nondegradation</a:t>
            </a:r>
            <a:r>
              <a:rPr lang="en-US" dirty="0" smtClean="0"/>
              <a:t> for watersheds and draft MS4 permit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9296"/>
          <a:stretch>
            <a:fillRect/>
          </a:stretch>
        </p:blipFill>
        <p:spPr bwMode="auto">
          <a:xfrm>
            <a:off x="762000" y="1517121"/>
            <a:ext cx="7655103" cy="473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3657600"/>
            <a:ext cx="6019800" cy="16764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jw\Documents\Minneapolis\Lake Harriet\cfiles21575.jpg"/>
          <p:cNvPicPr>
            <a:picLocks noChangeAspect="1" noChangeArrowheads="1"/>
          </p:cNvPicPr>
          <p:nvPr/>
        </p:nvPicPr>
        <p:blipFill>
          <a:blip r:embed="rId2" cstate="print"/>
          <a:srcRect t="11192" b="13057"/>
          <a:stretch>
            <a:fillRect/>
          </a:stretch>
        </p:blipFill>
        <p:spPr bwMode="auto">
          <a:xfrm>
            <a:off x="0" y="1510663"/>
            <a:ext cx="9144000" cy="5347337"/>
          </a:xfrm>
          <a:prstGeom prst="rect">
            <a:avLst/>
          </a:prstGeom>
          <a:noFill/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Thank you! Questions?</a:t>
            </a:r>
            <a:endParaRPr lang="en-US" sz="1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943600" y="1613118"/>
            <a:ext cx="3124200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/>
              </a:rPr>
              <a:t>Greg Wilson, PE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/>
              </a:rPr>
              <a:t>Barr Engineering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/>
              </a:rPr>
              <a:t>952-832-2672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/>
              </a:rPr>
              <a:t>gwilson@barr.com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81000" y="1752600"/>
            <a:ext cx="80010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MPCA has transitioned from individual TMDL studies to a watershed approach</a:t>
            </a:r>
          </a:p>
          <a:p>
            <a:pPr lvl="1"/>
            <a:r>
              <a:rPr lang="en-US" sz="2400" dirty="0" smtClean="0"/>
              <a:t>Restoration of impaired waters to meet standards</a:t>
            </a:r>
          </a:p>
          <a:p>
            <a:pPr lvl="1"/>
            <a:r>
              <a:rPr lang="en-US" sz="2400" dirty="0" smtClean="0"/>
              <a:t>Increased emphasis on water quality protection of non-impaired resources</a:t>
            </a:r>
          </a:p>
          <a:p>
            <a:r>
              <a:rPr lang="en-US" sz="2800" dirty="0" smtClean="0"/>
              <a:t>Updating </a:t>
            </a:r>
            <a:r>
              <a:rPr lang="en-US" sz="2800" dirty="0" err="1" smtClean="0"/>
              <a:t>Nondegradation</a:t>
            </a:r>
            <a:r>
              <a:rPr lang="en-US" sz="2800" dirty="0" smtClean="0"/>
              <a:t> rule to ensure that high quality waters do not deteriorate</a:t>
            </a:r>
          </a:p>
          <a:p>
            <a:r>
              <a:rPr lang="en-US" sz="2800" dirty="0" smtClean="0"/>
              <a:t>Implications for watershed organizations and NPDES permitted Municipal Separate Storm Sewer Systems (MS4s)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standards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1162" b="3848"/>
          <a:stretch>
            <a:fillRect/>
          </a:stretch>
        </p:blipFill>
        <p:spPr bwMode="auto">
          <a:xfrm>
            <a:off x="76200" y="1828800"/>
            <a:ext cx="8890856" cy="42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 water quality standards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81000" y="1600200"/>
            <a:ext cx="80010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Sets a specific concentration for a certain pollutant in water that will allow maintenance of beneficial uses</a:t>
            </a:r>
          </a:p>
          <a:p>
            <a:r>
              <a:rPr lang="en-US" sz="2800" dirty="0" smtClean="0"/>
              <a:t>Use is a function or activity in a water that is supported by level of water quality/numeric criteria</a:t>
            </a:r>
          </a:p>
          <a:p>
            <a:pPr lvl="1"/>
            <a:r>
              <a:rPr lang="en-US" sz="2400" dirty="0" smtClean="0"/>
              <a:t>By default, all surface waters are protected as Class 2B (aquatic life and recreation)</a:t>
            </a:r>
          </a:p>
          <a:p>
            <a:pPr lvl="1"/>
            <a:r>
              <a:rPr lang="en-US" sz="2400" dirty="0" smtClean="0"/>
              <a:t>Other uses include drinking water (Class 1), trout waters Class 2A) and outstanding resource value waters (ORVWs)</a:t>
            </a:r>
          </a:p>
          <a:p>
            <a:r>
              <a:rPr lang="en-US" sz="2800" dirty="0" smtClean="0"/>
              <a:t>These criteria are regulatory basis for management actions, including attainment decisions, TMDLs and NPDES permits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0460" name="Group 76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7696200" cy="4737873"/>
        </p:xfrm>
        <a:graphic>
          <a:graphicData uri="http://schemas.openxmlformats.org/drawingml/2006/table">
            <a:tbl>
              <a:tblPr/>
              <a:tblGrid>
                <a:gridCol w="3916363"/>
                <a:gridCol w="1296987"/>
                <a:gridCol w="963613"/>
                <a:gridCol w="1519237"/>
              </a:tblGrid>
              <a:tr h="395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Ecoregion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-a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Secchi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(classification) 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ppb         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ppb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         meters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NLF – Lake trout (Class 2A)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NLF – Stream trout (Class 2A)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NLF – Aquatic Rec. Use (Class 2B)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CHF – Stream trout (2A)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CHF – Aquatic Rec. Use (2B)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CHF – Aquatic Rec. Use (2B)      Shallow lakes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6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WCP/NGP – Aquatic Rec. Use (2B)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8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WCP/NGP – Aquatic Rec. Use (2B) Shallow lakes 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 0.7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55" name="Rectangle 77"/>
          <p:cNvSpPr>
            <a:spLocks noChangeArrowheads="1"/>
          </p:cNvSpPr>
          <p:nvPr/>
        </p:nvSpPr>
        <p:spPr bwMode="auto">
          <a:xfrm>
            <a:off x="304800" y="4114800"/>
            <a:ext cx="7848600" cy="1143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Numeric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eutrophication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Md BT" pitchFamily="34" charset="0"/>
                <a:ea typeface="+mj-ea"/>
                <a:cs typeface="+mj-cs"/>
              </a:rPr>
              <a:t>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protecting high quality waters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8958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524001"/>
            <a:ext cx="47243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1639" y="2667000"/>
            <a:ext cx="65307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3048000"/>
            <a:ext cx="838200" cy="27432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level of protection is warranted?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18" y="1524000"/>
            <a:ext cx="8877882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4038600"/>
            <a:ext cx="8229600" cy="10668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 approach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751536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t="51698"/>
          <a:stretch>
            <a:fillRect/>
          </a:stretch>
        </p:blipFill>
        <p:spPr bwMode="auto">
          <a:xfrm>
            <a:off x="762000" y="1578168"/>
            <a:ext cx="7686796" cy="474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/>
          <a:lstStyle/>
          <a:p>
            <a:r>
              <a:rPr lang="en-US" dirty="0" err="1" smtClean="0"/>
              <a:t>Nondegradation</a:t>
            </a:r>
            <a:r>
              <a:rPr lang="en-US" dirty="0" smtClean="0"/>
              <a:t> process for general permit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rrBrand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Gradient background</Template>
  <TotalTime>3304</TotalTime>
  <Words>692</Words>
  <Application>Microsoft Office PowerPoint</Application>
  <PresentationFormat>On-screen Show (4:3)</PresentationFormat>
  <Paragraphs>110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Gradient background</vt:lpstr>
      <vt:lpstr>Protecting Non-Impaired Resources</vt:lpstr>
      <vt:lpstr>Outline</vt:lpstr>
      <vt:lpstr>Water quality standards</vt:lpstr>
      <vt:lpstr>Numeric water quality standards</vt:lpstr>
      <vt:lpstr>Slide 5</vt:lpstr>
      <vt:lpstr>Benefits of protecting high quality waters</vt:lpstr>
      <vt:lpstr>What level of protection is warranted?</vt:lpstr>
      <vt:lpstr>Watershed approach</vt:lpstr>
      <vt:lpstr>Nondegradation process for general permit</vt:lpstr>
      <vt:lpstr>Implications of Nondegradation for watersheds and draft MS4 permit</vt:lpstr>
      <vt:lpstr>Implications of Nondegradation for watersheds and draft MS4 permit</vt:lpstr>
      <vt:lpstr>Implications of Nondegradation for watersheds and draft MS4 permit</vt:lpstr>
      <vt:lpstr>Implications of Nondegradation for watersheds and draft MS4 permit</vt:lpstr>
      <vt:lpstr>Implications of Nondegradation for watersheds and draft MS4 permit</vt:lpstr>
      <vt:lpstr>Implications of Nondegradation for watersheds and draft MS4 permit</vt:lpstr>
      <vt:lpstr>Thank you! Questions?</vt:lpstr>
    </vt:vector>
  </TitlesOfParts>
  <Company>Barr Engineering 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Non-Impaired Resources</dc:title>
  <dc:creator>Greg Wilson</dc:creator>
  <cp:lastModifiedBy>KHarelson</cp:lastModifiedBy>
  <cp:revision>305</cp:revision>
  <dcterms:created xsi:type="dcterms:W3CDTF">2011-01-14T23:46:15Z</dcterms:created>
  <dcterms:modified xsi:type="dcterms:W3CDTF">2016-04-05T14:48:46Z</dcterms:modified>
</cp:coreProperties>
</file>